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74" r:id="rId8"/>
    <p:sldId id="262" r:id="rId9"/>
    <p:sldId id="264" r:id="rId10"/>
    <p:sldId id="273" r:id="rId11"/>
    <p:sldId id="276" r:id="rId12"/>
    <p:sldId id="277" r:id="rId13"/>
    <p:sldId id="278" r:id="rId14"/>
    <p:sldId id="28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t>9/3/2021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t>9/3/2021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t>9/3/2021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t>9/3/2021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t>9/3/2021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t>9/3/2021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ln>
          <a:effectLst/>
        </p:spPr>
        <p:txBody>
          <a:bodyPr wrap="square" numCol="1" anchor="t" anchorCtr="0" compatLnSpc="1">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t>9/3/2021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t>9/3/2021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panose="05020102010507070707"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panose="05020102010507070707"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panose="05020102010507070707"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5pPr>
      <a:lvl6pPr marL="2400300"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6pPr>
      <a:lvl7pPr marL="27997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7pPr>
      <a:lvl8pPr marL="319976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8pPr>
      <a:lvl9pPr marL="3599815" indent="-228600" algn="l" defTabSz="457200" rtl="0" eaLnBrk="1" latinLnBrk="0" hangingPunct="1">
        <a:spcBef>
          <a:spcPct val="20000"/>
        </a:spcBef>
        <a:spcAft>
          <a:spcPts val="600"/>
        </a:spcAft>
        <a:buClr>
          <a:schemeClr val="accent1"/>
        </a:buClr>
        <a:buFont typeface="Wingdings 2" panose="05020102010507070707"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Code of Ethics for Librarians: A Comparative Study of Philippines, Indonesia and Malaysia</a:t>
            </a:r>
            <a:endParaRPr lang="en-PH" dirty="0"/>
          </a:p>
        </p:txBody>
      </p:sp>
      <p:sp>
        <p:nvSpPr>
          <p:cNvPr id="3" name="Subtitle 2"/>
          <p:cNvSpPr>
            <a:spLocks noGrp="1"/>
          </p:cNvSpPr>
          <p:nvPr>
            <p:ph type="subTitle" idx="1"/>
          </p:nvPr>
        </p:nvSpPr>
        <p:spPr>
          <a:xfrm>
            <a:off x="810001" y="5280846"/>
            <a:ext cx="10572000" cy="1190975"/>
          </a:xfrm>
        </p:spPr>
        <p:txBody>
          <a:bodyPr>
            <a:normAutofit lnSpcReduction="10000"/>
          </a:bodyPr>
          <a:lstStyle/>
          <a:p>
            <a:r>
              <a:rPr lang="en-US" dirty="0" err="1"/>
              <a:t>Nimphas</a:t>
            </a:r>
            <a:r>
              <a:rPr lang="en-US" dirty="0"/>
              <a:t> E. Javier</a:t>
            </a:r>
          </a:p>
          <a:p>
            <a:r>
              <a:rPr lang="en-US" dirty="0"/>
              <a:t>Cavite State University</a:t>
            </a:r>
          </a:p>
          <a:p>
            <a:r>
              <a:rPr lang="en-US" dirty="0"/>
              <a:t>Cavite, Philippines</a:t>
            </a:r>
          </a:p>
          <a:p>
            <a:endParaRPr lang="en-US" dirty="0"/>
          </a:p>
          <a:p>
            <a:endParaRPr lang="en-P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025" y="335280"/>
            <a:ext cx="10572115" cy="1375410"/>
          </a:xfrm>
        </p:spPr>
        <p:txBody>
          <a:bodyPr/>
          <a:lstStyle/>
          <a:p>
            <a:r>
              <a:rPr lang="en-PH" dirty="0"/>
              <a:t>Areas/fields covered by the Codes of Ethics</a:t>
            </a:r>
          </a:p>
        </p:txBody>
      </p:sp>
      <p:graphicFrame>
        <p:nvGraphicFramePr>
          <p:cNvPr id="4" name="Content Placeholder 3"/>
          <p:cNvGraphicFramePr>
            <a:graphicFrameLocks noGrp="1"/>
          </p:cNvGraphicFramePr>
          <p:nvPr>
            <p:ph idx="1"/>
          </p:nvPr>
        </p:nvGraphicFramePr>
        <p:xfrm>
          <a:off x="941070" y="2073275"/>
          <a:ext cx="10360025" cy="4733925"/>
        </p:xfrm>
        <a:graphic>
          <a:graphicData uri="http://schemas.openxmlformats.org/drawingml/2006/table">
            <a:tbl>
              <a:tblPr>
                <a:tableStyleId>{5C22544A-7EE6-4342-B048-85BDC9FD1C3A}</a:tableStyleId>
              </a:tblPr>
              <a:tblGrid>
                <a:gridCol w="3452495">
                  <a:extLst>
                    <a:ext uri="{9D8B030D-6E8A-4147-A177-3AD203B41FA5}">
                      <a16:colId xmlns:a16="http://schemas.microsoft.com/office/drawing/2014/main" val="20000"/>
                    </a:ext>
                  </a:extLst>
                </a:gridCol>
                <a:gridCol w="3453765">
                  <a:extLst>
                    <a:ext uri="{9D8B030D-6E8A-4147-A177-3AD203B41FA5}">
                      <a16:colId xmlns:a16="http://schemas.microsoft.com/office/drawing/2014/main" val="20001"/>
                    </a:ext>
                  </a:extLst>
                </a:gridCol>
                <a:gridCol w="3453765">
                  <a:extLst>
                    <a:ext uri="{9D8B030D-6E8A-4147-A177-3AD203B41FA5}">
                      <a16:colId xmlns:a16="http://schemas.microsoft.com/office/drawing/2014/main" val="20002"/>
                    </a:ext>
                  </a:extLst>
                </a:gridCol>
              </a:tblGrid>
              <a:tr h="457200">
                <a:tc>
                  <a:txBody>
                    <a:bodyPr/>
                    <a:lstStyle/>
                    <a:p>
                      <a:pPr marL="0" marR="0" algn="ctr">
                        <a:spcBef>
                          <a:spcPts val="0"/>
                        </a:spcBef>
                        <a:spcAft>
                          <a:spcPts val="0"/>
                        </a:spcAft>
                      </a:pPr>
                      <a:r>
                        <a:rPr lang="en-PH" sz="2400" dirty="0">
                          <a:effectLst/>
                        </a:rPr>
                        <a:t>Philippines</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Indonesia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Malaysia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0"/>
                  </a:ext>
                </a:extLst>
              </a:tr>
              <a:tr h="4276725">
                <a:tc>
                  <a:txBody>
                    <a:bodyPr/>
                    <a:lstStyle/>
                    <a:p>
                      <a:pPr marL="0" marR="0" algn="l">
                        <a:spcBef>
                          <a:spcPts val="0"/>
                        </a:spcBef>
                        <a:spcAft>
                          <a:spcPts val="0"/>
                        </a:spcAft>
                      </a:pPr>
                      <a:r>
                        <a:rPr lang="en-US" sz="2000" dirty="0">
                          <a:effectLst/>
                          <a:latin typeface="Century Gothic" panose="020B0502020202020204" charset="0"/>
                          <a:ea typeface="SimSun" panose="02010600030101010101" pitchFamily="2" charset="-122"/>
                          <a:cs typeface="Century Gothic" panose="020B0502020202020204" charset="0"/>
                        </a:rPr>
                        <a:t>Defined the librarians’ ethical behavior/role</a:t>
                      </a:r>
                    </a:p>
                    <a:p>
                      <a:pPr marL="342900" marR="0" indent="-34290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with the state, society and public; (with 4 sub articles)</a:t>
                      </a:r>
                    </a:p>
                    <a:p>
                      <a:pPr marL="342900" marR="0" indent="-34290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with the librarianship profession; (with 11 sub articles)</a:t>
                      </a:r>
                    </a:p>
                    <a:p>
                      <a:pPr marL="342900" marR="0" indent="-34290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with the suppliers, publishers, dealers, etc.; (with 3 sub articles) and</a:t>
                      </a:r>
                    </a:p>
                    <a:p>
                      <a:pPr marL="342900" marR="0" indent="-34290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with the clients and/or other users of their professional services (with 4 sub articles)</a:t>
                      </a:r>
                    </a:p>
                    <a:p>
                      <a:pPr marL="285750" marR="0" indent="-28575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 Disciplinary Action</a:t>
                      </a:r>
                    </a:p>
                    <a:p>
                      <a:pPr marL="285750" marR="0" indent="-285750" algn="l">
                        <a:spcBef>
                          <a:spcPts val="0"/>
                        </a:spcBef>
                        <a:spcAft>
                          <a:spcPts val="0"/>
                        </a:spcAft>
                        <a:buFont typeface="Arial" panose="020B0604020202020204" pitchFamily="34" charset="0"/>
                        <a:buChar char="•"/>
                      </a:pPr>
                      <a:r>
                        <a:rPr lang="en-US" sz="1600" b="1" dirty="0">
                          <a:effectLst/>
                          <a:latin typeface="Century Gothic" panose="020B0502020202020204" charset="0"/>
                          <a:ea typeface="SimSun" panose="02010600030101010101" pitchFamily="2" charset="-122"/>
                          <a:cs typeface="Century Gothic" panose="020B0502020202020204" charset="0"/>
                        </a:rPr>
                        <a:t> Separability Clause</a:t>
                      </a:r>
                    </a:p>
                  </a:txBody>
                  <a:tcPr marL="68580" marR="68580"/>
                </a:tc>
                <a:tc>
                  <a:txBody>
                    <a:bodyPr/>
                    <a:lstStyle/>
                    <a:p>
                      <a:pPr marL="0" marR="0" algn="l">
                        <a:spcBef>
                          <a:spcPts val="0"/>
                        </a:spcBef>
                        <a:spcAft>
                          <a:spcPts val="0"/>
                        </a:spcAft>
                      </a:pPr>
                      <a:r>
                        <a:rPr lang="en-US" sz="2000" dirty="0">
                          <a:effectLst/>
                          <a:latin typeface="Century Gothic" panose="020B0502020202020204" charset="0"/>
                          <a:ea typeface="SimSun" panose="02010600030101010101" pitchFamily="2" charset="-122"/>
                          <a:cs typeface="Century Gothic" panose="020B0502020202020204" charset="0"/>
                        </a:rPr>
                        <a:t>3 chapters </a:t>
                      </a:r>
                    </a:p>
                    <a:p>
                      <a:pPr marL="342900" marR="0" indent="-342900" algn="l">
                        <a:spcBef>
                          <a:spcPts val="0"/>
                        </a:spcBef>
                        <a:spcAft>
                          <a:spcPts val="0"/>
                        </a:spcAft>
                        <a:buFont typeface="Arial" panose="020B0604020202020204" pitchFamily="34" charset="0"/>
                        <a:buChar char="•"/>
                      </a:pPr>
                      <a:r>
                        <a:rPr lang="en-US" sz="2000" dirty="0">
                          <a:effectLst/>
                          <a:latin typeface="Century Gothic" panose="020B0502020202020204" charset="0"/>
                          <a:ea typeface="SimSun" panose="02010600030101010101" pitchFamily="2" charset="-122"/>
                          <a:cs typeface="Century Gothic" panose="020B0502020202020204" charset="0"/>
                        </a:rPr>
                        <a:t>Chapter I  Definition of Librarian</a:t>
                      </a:r>
                    </a:p>
                    <a:p>
                      <a:pPr marL="342900" marR="0" indent="-342900" algn="l">
                        <a:spcBef>
                          <a:spcPts val="0"/>
                        </a:spcBef>
                        <a:spcAft>
                          <a:spcPts val="0"/>
                        </a:spcAft>
                        <a:buFont typeface="Arial" panose="020B0604020202020204" pitchFamily="34" charset="0"/>
                        <a:buChar char="•"/>
                      </a:pPr>
                      <a:r>
                        <a:rPr lang="en-US" sz="2000" dirty="0">
                          <a:effectLst/>
                          <a:latin typeface="Century Gothic" panose="020B0502020202020204" charset="0"/>
                          <a:ea typeface="SimSun" panose="02010600030101010101" pitchFamily="2" charset="-122"/>
                          <a:cs typeface="Century Gothic" panose="020B0502020202020204" charset="0"/>
                        </a:rPr>
                        <a:t>Chapter II  Common duties (with 5 statements)</a:t>
                      </a:r>
                    </a:p>
                    <a:p>
                      <a:pPr marL="342900" marR="0" indent="-342900" algn="l">
                        <a:spcBef>
                          <a:spcPts val="0"/>
                        </a:spcBef>
                        <a:spcAft>
                          <a:spcPts val="0"/>
                        </a:spcAft>
                        <a:buFont typeface="Arial" panose="020B0604020202020204" pitchFamily="34" charset="0"/>
                        <a:buChar char="•"/>
                      </a:pPr>
                      <a:r>
                        <a:rPr lang="en-US" sz="2000" dirty="0">
                          <a:effectLst/>
                          <a:latin typeface="Century Gothic" panose="020B0502020202020204" charset="0"/>
                          <a:ea typeface="SimSun" panose="02010600030101010101" pitchFamily="2" charset="-122"/>
                          <a:cs typeface="Century Gothic" panose="020B0502020202020204" charset="0"/>
                        </a:rPr>
                        <a:t>Chapter III  Duties to the organization and profession (with 3 statements)</a:t>
                      </a:r>
                    </a:p>
                    <a:p>
                      <a:pPr marL="0" marR="0" algn="l">
                        <a:spcBef>
                          <a:spcPts val="0"/>
                        </a:spcBef>
                        <a:spcAft>
                          <a:spcPts val="0"/>
                        </a:spcAft>
                      </a:pPr>
                      <a:r>
                        <a:rPr lang="en-US" sz="2000" dirty="0">
                          <a:effectLst/>
                          <a:latin typeface="Century Gothic" panose="020B0502020202020204" charset="0"/>
                          <a:ea typeface="SimSun" panose="02010600030101010101" pitchFamily="2" charset="-122"/>
                          <a:cs typeface="Century Gothic" panose="020B0502020202020204" charset="0"/>
                        </a:rPr>
                        <a:t></a:t>
                      </a:r>
                    </a:p>
                  </a:txBody>
                  <a:tcPr marL="68580" marR="68580"/>
                </a:tc>
                <a:tc>
                  <a:txBody>
                    <a:bodyPr/>
                    <a:lstStyle/>
                    <a:p>
                      <a:pPr marL="0" marR="0" algn="l">
                        <a:spcBef>
                          <a:spcPts val="0"/>
                        </a:spcBef>
                        <a:spcAft>
                          <a:spcPts val="0"/>
                        </a:spcAft>
                      </a:pPr>
                      <a:r>
                        <a:rPr lang="en-US" sz="2000" dirty="0">
                          <a:effectLst/>
                          <a:latin typeface="Century Gothic" panose="020B0502020202020204" charset="0"/>
                          <a:ea typeface="SimSun" panose="02010600030101010101" pitchFamily="2" charset="-122"/>
                          <a:cs typeface="Century Gothic" panose="020B0502020202020204" charset="0"/>
                        </a:rPr>
                        <a:t>Composed of eight (8) statements that covered the librarians’ role to the community it serves, ethical behavior towards the clients, co-workers and fellow librarians</a:t>
                      </a:r>
                    </a:p>
                  </a:txBody>
                  <a:tcPr marL="68580" marR="68580"/>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10260" y="164465"/>
            <a:ext cx="10572115" cy="1586865"/>
          </a:xfrm>
        </p:spPr>
        <p:txBody>
          <a:bodyPr/>
          <a:lstStyle/>
          <a:p>
            <a:br>
              <a:rPr lang="en-US">
                <a:sym typeface="+mn-ea"/>
              </a:rPr>
            </a:br>
            <a:br>
              <a:rPr lang="en-US">
                <a:sym typeface="+mn-ea"/>
              </a:rPr>
            </a:br>
            <a:r>
              <a:rPr lang="en-US">
                <a:sym typeface="+mn-ea"/>
              </a:rPr>
              <a:t>Type/s of ethical problems not addressed </a:t>
            </a:r>
            <a:br>
              <a:rPr lang="en-US">
                <a:sym typeface="+mn-ea"/>
              </a:rPr>
            </a:br>
            <a:r>
              <a:rPr lang="en-US">
                <a:sym typeface="+mn-ea"/>
              </a:rPr>
              <a:t>by the Codes</a:t>
            </a:r>
            <a:endParaRPr lang="en-US"/>
          </a:p>
        </p:txBody>
      </p:sp>
      <p:graphicFrame>
        <p:nvGraphicFramePr>
          <p:cNvPr id="7" name="Content Placeholder 6"/>
          <p:cNvGraphicFramePr>
            <a:graphicFrameLocks noGrp="1"/>
          </p:cNvGraphicFramePr>
          <p:nvPr>
            <p:ph idx="1"/>
          </p:nvPr>
        </p:nvGraphicFramePr>
        <p:xfrm>
          <a:off x="818515" y="2222500"/>
          <a:ext cx="10554335" cy="3357245"/>
        </p:xfrm>
        <a:graphic>
          <a:graphicData uri="http://schemas.openxmlformats.org/drawingml/2006/table">
            <a:tbl>
              <a:tblPr>
                <a:tableStyleId>{5C22544A-7EE6-4342-B048-85BDC9FD1C3A}</a:tableStyleId>
              </a:tblPr>
              <a:tblGrid>
                <a:gridCol w="3517265">
                  <a:extLst>
                    <a:ext uri="{9D8B030D-6E8A-4147-A177-3AD203B41FA5}">
                      <a16:colId xmlns:a16="http://schemas.microsoft.com/office/drawing/2014/main" val="20000"/>
                    </a:ext>
                  </a:extLst>
                </a:gridCol>
                <a:gridCol w="3518535">
                  <a:extLst>
                    <a:ext uri="{9D8B030D-6E8A-4147-A177-3AD203B41FA5}">
                      <a16:colId xmlns:a16="http://schemas.microsoft.com/office/drawing/2014/main" val="20001"/>
                    </a:ext>
                  </a:extLst>
                </a:gridCol>
                <a:gridCol w="3518535">
                  <a:extLst>
                    <a:ext uri="{9D8B030D-6E8A-4147-A177-3AD203B41FA5}">
                      <a16:colId xmlns:a16="http://schemas.microsoft.com/office/drawing/2014/main" val="20002"/>
                    </a:ext>
                  </a:extLst>
                </a:gridCol>
              </a:tblGrid>
              <a:tr h="629920">
                <a:tc>
                  <a:txBody>
                    <a:bodyPr/>
                    <a:lstStyle/>
                    <a:p>
                      <a:pPr marL="0" marR="0" algn="ctr">
                        <a:spcBef>
                          <a:spcPts val="0"/>
                        </a:spcBef>
                        <a:spcAft>
                          <a:spcPts val="0"/>
                        </a:spcAft>
                      </a:pPr>
                      <a:r>
                        <a:rPr lang="en-PH" sz="2400" dirty="0">
                          <a:effectLst/>
                        </a:rPr>
                        <a:t>Philippines</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Indonesia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Malaysia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0"/>
                  </a:ext>
                </a:extLst>
              </a:tr>
              <a:tr h="2727325">
                <a:tc>
                  <a:txBody>
                    <a:bodyPr/>
                    <a:lstStyle/>
                    <a:p>
                      <a:pPr marR="0" lvl="0" indent="0" algn="l">
                        <a:spcBef>
                          <a:spcPts val="0"/>
                        </a:spcBef>
                        <a:spcAft>
                          <a:spcPts val="0"/>
                        </a:spcAft>
                        <a:buFont typeface="Wingdings" panose="05000000000000000000" pitchFamily="2" charset="2"/>
                        <a:buNone/>
                      </a:pP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2400" dirty="0">
                          <a:effectLst/>
                          <a:latin typeface="Century Gothic" panose="020B0502020202020204" charset="0"/>
                          <a:ea typeface="SimSun" panose="02010600030101010101" pitchFamily="2" charset="-122"/>
                          <a:cs typeface="Century Gothic" panose="020B0502020202020204" charset="0"/>
                        </a:rPr>
                        <a:t>Failed to have written statements relating to ethical behavior of librarians with the suppliers, publishers, dealers, etc.</a:t>
                      </a:r>
                    </a:p>
                  </a:txBody>
                  <a:tcPr marL="68580" marR="68580"/>
                </a:tc>
                <a:tc>
                  <a:txBody>
                    <a:bodyPr/>
                    <a:lstStyle/>
                    <a:p>
                      <a:pPr marL="0" marR="0" algn="l">
                        <a:spcBef>
                          <a:spcPts val="0"/>
                        </a:spcBef>
                        <a:spcAft>
                          <a:spcPts val="0"/>
                        </a:spcAft>
                      </a:pP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3" name="Content Placeholder 2"/>
          <p:cNvSpPr>
            <a:spLocks noGrp="1"/>
          </p:cNvSpPr>
          <p:nvPr>
            <p:ph idx="1"/>
          </p:nvPr>
        </p:nvSpPr>
        <p:spPr/>
        <p:txBody>
          <a:bodyPr>
            <a:noAutofit/>
          </a:bodyPr>
          <a:lstStyle/>
          <a:p>
            <a:r>
              <a:rPr lang="en-US" sz="2400"/>
              <a:t>A code of conduct can promote ethical understanding, and the library association can offer training and advice in ethical conduct to ensure that individuals and library institutions comprehend the distinction between ethical and unethical behavior. </a:t>
            </a:r>
          </a:p>
          <a:p>
            <a:r>
              <a:rPr lang="en-US" sz="2400"/>
              <a:t>Filipino, Indonesian and Malaysian Librarians adhere with the  Code of Ethics for Librarians of their respective countries. </a:t>
            </a:r>
          </a:p>
          <a:p>
            <a:r>
              <a:rPr lang="en-US" sz="2400"/>
              <a:t>The Code of Ethics for Philippine Librarians is more comprehensive and detailed while both the Code of Ethics for Indonesian Librarians and Code of Ethics for Malaysian Librarians are too general.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818515" y="2222500"/>
            <a:ext cx="10554335" cy="4314190"/>
          </a:xfrm>
        </p:spPr>
        <p:txBody>
          <a:bodyPr>
            <a:noAutofit/>
          </a:bodyPr>
          <a:lstStyle/>
          <a:p>
            <a:pPr marL="0" indent="0">
              <a:lnSpc>
                <a:spcPct val="85000"/>
              </a:lnSpc>
              <a:spcBef>
                <a:spcPts val="20"/>
              </a:spcBef>
              <a:buNone/>
            </a:pPr>
            <a:r>
              <a:rPr lang="en-US" sz="1600"/>
              <a:t>Byrd, Gary D. (2014). A Comparative Analysis of Moral Principles and Behavioral Norms in Eight Ethical Codes Relevant to Health Sciences Librarianship, Medical Informatics, and the Health Professions. J Med Libr Assoc v.102(4): 247-256.</a:t>
            </a:r>
          </a:p>
          <a:p>
            <a:pPr marL="0" indent="0">
              <a:lnSpc>
                <a:spcPct val="50000"/>
              </a:lnSpc>
              <a:spcBef>
                <a:spcPts val="20"/>
              </a:spcBef>
              <a:buNone/>
            </a:pPr>
            <a:endParaRPr lang="en-US" sz="1600"/>
          </a:p>
          <a:p>
            <a:pPr marL="0" indent="0">
              <a:lnSpc>
                <a:spcPct val="85000"/>
              </a:lnSpc>
              <a:spcBef>
                <a:spcPts val="20"/>
              </a:spcBef>
              <a:buNone/>
            </a:pPr>
            <a:r>
              <a:rPr lang="en-US" sz="1600"/>
              <a:t>Gani, Fuad and Zen, Zulfikar Reinventing Library Association: Indonesia’s experience and perspectives. (2009). In 14th Congress of Southeast Asian Librarians, Hanoi, Vietnam, April 20-23, 2009. [Conference paper]</a:t>
            </a:r>
          </a:p>
          <a:p>
            <a:pPr marL="0" indent="0">
              <a:lnSpc>
                <a:spcPct val="50000"/>
              </a:lnSpc>
              <a:spcBef>
                <a:spcPts val="20"/>
              </a:spcBef>
              <a:buNone/>
            </a:pPr>
            <a:endParaRPr lang="en-US" sz="1600"/>
          </a:p>
          <a:p>
            <a:pPr marL="0" indent="0">
              <a:lnSpc>
                <a:spcPct val="85000"/>
              </a:lnSpc>
              <a:spcBef>
                <a:spcPts val="20"/>
              </a:spcBef>
              <a:buNone/>
            </a:pPr>
            <a:r>
              <a:rPr lang="en-US" sz="1600"/>
              <a:t>Hansson, Joacim. (2016). The Documentality of Ethics-Codes of Library Ethics as Support of Professional Practice. Proceedings of the Document Academy. 3. 1-14. 10.35492/docam/3/1/8.</a:t>
            </a:r>
          </a:p>
          <a:p>
            <a:pPr marL="0" indent="0">
              <a:lnSpc>
                <a:spcPct val="50000"/>
              </a:lnSpc>
              <a:spcBef>
                <a:spcPts val="20"/>
              </a:spcBef>
              <a:buNone/>
            </a:pPr>
            <a:endParaRPr lang="en-US" sz="1600"/>
          </a:p>
          <a:p>
            <a:pPr marL="0" indent="0">
              <a:lnSpc>
                <a:spcPct val="85000"/>
              </a:lnSpc>
              <a:spcBef>
                <a:spcPts val="20"/>
              </a:spcBef>
              <a:buNone/>
            </a:pPr>
            <a:r>
              <a:rPr lang="en-US" sz="1600"/>
              <a:t>Hoffman, Kathy. (2005). Professional Ethics and Librarianship. Texas Library Journal 81, (3) (Fall): 96-101.</a:t>
            </a:r>
          </a:p>
          <a:p>
            <a:pPr marL="0" indent="0">
              <a:lnSpc>
                <a:spcPct val="50000"/>
              </a:lnSpc>
              <a:spcBef>
                <a:spcPts val="20"/>
              </a:spcBef>
              <a:buNone/>
            </a:pPr>
            <a:endParaRPr lang="en-US" sz="2400"/>
          </a:p>
          <a:p>
            <a:pPr marL="0" indent="0">
              <a:lnSpc>
                <a:spcPct val="85000"/>
              </a:lnSpc>
              <a:spcBef>
                <a:spcPts val="20"/>
              </a:spcBef>
              <a:buNone/>
            </a:pPr>
            <a:r>
              <a:rPr lang="en-US" sz="1600"/>
              <a:t>Mohd Nor Bin Mat Salleh. (2009). Code of Ethics – Information Professional in Context (retrieved December 12, 2016 at http://www.academia.edu)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818515" y="2359025"/>
            <a:ext cx="10554335" cy="3794125"/>
          </a:xfrm>
        </p:spPr>
        <p:txBody>
          <a:bodyPr>
            <a:normAutofit fontScale="90000" lnSpcReduction="10000"/>
          </a:bodyPr>
          <a:lstStyle/>
          <a:p>
            <a:pPr marL="0" indent="0">
              <a:buNone/>
            </a:pPr>
            <a:r>
              <a:rPr lang="en-US">
                <a:sym typeface="+mn-ea"/>
              </a:rPr>
              <a:t>PRC Resolution No. 6 series of 2006 dated September 13, 2006</a:t>
            </a:r>
            <a:endParaRPr lang="en-US"/>
          </a:p>
          <a:p>
            <a:pPr marL="0" indent="0">
              <a:lnSpc>
                <a:spcPct val="25000"/>
              </a:lnSpc>
              <a:spcBef>
                <a:spcPts val="20"/>
              </a:spcBef>
              <a:buNone/>
            </a:pPr>
            <a:endParaRPr lang="en-US"/>
          </a:p>
          <a:p>
            <a:pPr marL="0" indent="0">
              <a:buNone/>
            </a:pPr>
            <a:r>
              <a:rPr lang="en-US">
                <a:sym typeface="+mn-ea"/>
              </a:rPr>
              <a:t>PRC Resolution  No.2 series of 1992 dated  August   14,  1992</a:t>
            </a:r>
            <a:endParaRPr lang="en-US"/>
          </a:p>
          <a:p>
            <a:pPr marL="0" indent="0">
              <a:lnSpc>
                <a:spcPct val="30000"/>
              </a:lnSpc>
              <a:spcBef>
                <a:spcPts val="20"/>
              </a:spcBef>
              <a:spcAft>
                <a:spcPts val="300"/>
              </a:spcAft>
              <a:buNone/>
            </a:pPr>
            <a:endParaRPr lang="en-US"/>
          </a:p>
          <a:p>
            <a:pPr marL="0" indent="0">
              <a:buNone/>
            </a:pPr>
            <a:r>
              <a:rPr lang="en-US">
                <a:sym typeface="+mn-ea"/>
              </a:rPr>
              <a:t>Republic Act No.9246</a:t>
            </a:r>
            <a:endParaRPr lang="en-US"/>
          </a:p>
          <a:p>
            <a:pPr marL="0" indent="0">
              <a:lnSpc>
                <a:spcPct val="30000"/>
              </a:lnSpc>
              <a:spcBef>
                <a:spcPts val="20"/>
              </a:spcBef>
              <a:spcAft>
                <a:spcPts val="300"/>
              </a:spcAft>
              <a:buNone/>
            </a:pPr>
            <a:endParaRPr lang="en-US"/>
          </a:p>
          <a:p>
            <a:pPr marL="0" indent="0">
              <a:buNone/>
            </a:pPr>
            <a:r>
              <a:rPr lang="en-US">
                <a:sym typeface="+mn-ea"/>
              </a:rPr>
              <a:t>Rubin, R. &amp; Froehlich, T.J. (2010). Ethical Aspects of Library and Information Science. In: M. Bates (Ed.), Encyclopedia of Library and Information Sciences, 3rd ed., pp.1743-1757. Boca Raton, FL: CRC Press.</a:t>
            </a:r>
          </a:p>
          <a:p>
            <a:pPr marL="0" indent="0">
              <a:buNone/>
            </a:pPr>
            <a:r>
              <a:rPr lang="en-US">
                <a:sym typeface="+mn-ea"/>
              </a:rPr>
              <a:t>Santos, Antonio M. (2003). The Professionalization of Librarians in the Philippines: the Role of Library Associations. World Library and Information Congress: 69th IFLA General Conference and Council.</a:t>
            </a:r>
            <a:endParaRPr lang="en-US"/>
          </a:p>
          <a:p>
            <a:pPr marL="0" indent="0">
              <a:lnSpc>
                <a:spcPct val="30000"/>
              </a:lnSpc>
              <a:spcBef>
                <a:spcPts val="20"/>
              </a:spcBef>
              <a:spcAft>
                <a:spcPts val="300"/>
              </a:spcAft>
              <a:buNone/>
            </a:pPr>
            <a:endParaRPr lang="en-US"/>
          </a:p>
          <a:p>
            <a:pPr marL="0" indent="0">
              <a:buNone/>
            </a:pPr>
            <a:r>
              <a:rPr lang="en-US">
                <a:sym typeface="+mn-ea"/>
              </a:rPr>
              <a:t>Shachaf, P. (2005). A Global Perspective on Library Association Codes of Ethics. Library &amp; Information Science Research, 27(4), 513-533.</a:t>
            </a:r>
          </a:p>
          <a:p>
            <a:pPr marL="0" indent="0">
              <a:lnSpc>
                <a:spcPct val="30000"/>
              </a:lnSpc>
              <a:spcBef>
                <a:spcPts val="20"/>
              </a:spcBef>
              <a:spcAft>
                <a:spcPts val="300"/>
              </a:spcAft>
              <a:buNone/>
            </a:pPr>
            <a:endParaRPr lang="en-US"/>
          </a:p>
          <a:p>
            <a:pPr marL="0" indent="0">
              <a:buNone/>
            </a:pPr>
            <a:r>
              <a:rPr lang="en-US">
                <a:sym typeface="+mn-ea"/>
              </a:rPr>
              <a:t>http://www.pnri.go.id/IPI/Ipi.htm --</a:t>
            </a:r>
            <a:endParaRPr lang="en-US"/>
          </a:p>
          <a:p>
            <a:pPr marL="0" indent="0">
              <a:buNone/>
            </a:pPr>
            <a:endParaRPr 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endParaRPr lang="en-PH" dirty="0"/>
          </a:p>
        </p:txBody>
      </p:sp>
      <p:sp>
        <p:nvSpPr>
          <p:cNvPr id="3" name="Content Placeholder 2"/>
          <p:cNvSpPr>
            <a:spLocks noGrp="1"/>
          </p:cNvSpPr>
          <p:nvPr>
            <p:ph idx="1"/>
          </p:nvPr>
        </p:nvSpPr>
        <p:spPr/>
        <p:txBody>
          <a:bodyPr>
            <a:noAutofit/>
          </a:bodyPr>
          <a:lstStyle/>
          <a:p>
            <a:pPr lvl="0">
              <a:buFont typeface="Courier New" panose="02070309020205020404" pitchFamily="49" charset="0"/>
              <a:buChar char="o"/>
            </a:pPr>
            <a:r>
              <a:rPr lang="en-US" sz="2800" dirty="0"/>
              <a:t>Introduction</a:t>
            </a:r>
            <a:endParaRPr lang="en-PH" sz="2800" dirty="0"/>
          </a:p>
          <a:p>
            <a:pPr lvl="0">
              <a:buFont typeface="Courier New" panose="02070309020205020404" pitchFamily="49" charset="0"/>
              <a:buChar char="o"/>
            </a:pPr>
            <a:r>
              <a:rPr lang="en-US" sz="2800" dirty="0"/>
              <a:t>History of the Code of Ethics for Librarians</a:t>
            </a:r>
            <a:endParaRPr lang="en-PH" sz="2800" dirty="0"/>
          </a:p>
          <a:p>
            <a:pPr lvl="0">
              <a:buFont typeface="Courier New" panose="02070309020205020404" pitchFamily="49" charset="0"/>
              <a:buChar char="o"/>
            </a:pPr>
            <a:r>
              <a:rPr lang="en-US" sz="2800" dirty="0"/>
              <a:t>Comparison of the Code of Ethics for Librarians: Philippines, Indonesia and Malaysia</a:t>
            </a:r>
            <a:endParaRPr lang="en-PH" sz="2800" dirty="0"/>
          </a:p>
          <a:p>
            <a:pPr lvl="0">
              <a:buFont typeface="Courier New" panose="02070309020205020404" pitchFamily="49" charset="0"/>
              <a:buChar char="o"/>
            </a:pPr>
            <a:r>
              <a:rPr lang="en-US" sz="2800" dirty="0"/>
              <a:t>Findings  </a:t>
            </a:r>
          </a:p>
          <a:p>
            <a:pPr lvl="0">
              <a:buFont typeface="Courier New" panose="02070309020205020404" pitchFamily="49" charset="0"/>
              <a:buChar char="o"/>
            </a:pPr>
            <a:r>
              <a:rPr lang="en-US" sz="2800" dirty="0"/>
              <a:t>Conclusion</a:t>
            </a:r>
            <a:endParaRPr lang="en-PH" sz="2800" dirty="0"/>
          </a:p>
          <a:p>
            <a:pPr>
              <a:buFont typeface="Courier New" panose="02070309020205020404" pitchFamily="49" charset="0"/>
              <a:buChar char="o"/>
            </a:pPr>
            <a:r>
              <a:rPr lang="en-PH" sz="2800" dirty="0"/>
              <a:t>References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endParaRPr lang="en-PH" dirty="0"/>
          </a:p>
        </p:txBody>
      </p:sp>
      <p:sp>
        <p:nvSpPr>
          <p:cNvPr id="3" name="Content Placeholder 2"/>
          <p:cNvSpPr>
            <a:spLocks noGrp="1"/>
          </p:cNvSpPr>
          <p:nvPr>
            <p:ph idx="1"/>
          </p:nvPr>
        </p:nvSpPr>
        <p:spPr>
          <a:xfrm>
            <a:off x="810000" y="2254928"/>
            <a:ext cx="10554574" cy="4270159"/>
          </a:xfrm>
        </p:spPr>
        <p:txBody>
          <a:bodyPr>
            <a:normAutofit/>
          </a:bodyPr>
          <a:lstStyle/>
          <a:p>
            <a:pPr>
              <a:buFont typeface="Courier New" panose="02070309020205020404" pitchFamily="49" charset="0"/>
              <a:buChar char="o"/>
            </a:pPr>
            <a:endParaRPr lang="en-US" sz="2200" dirty="0"/>
          </a:p>
          <a:p>
            <a:pPr>
              <a:buFont typeface="Courier New" panose="02070309020205020404" pitchFamily="49" charset="0"/>
              <a:buChar char="o"/>
            </a:pPr>
            <a:r>
              <a:rPr lang="en-US" sz="2200" dirty="0"/>
              <a:t>What does Code of  Ethics reflect? </a:t>
            </a:r>
          </a:p>
          <a:p>
            <a:pPr lvl="1">
              <a:buFont typeface="Courier New" panose="02070309020205020404" pitchFamily="49" charset="0"/>
              <a:buChar char="o"/>
            </a:pPr>
            <a:r>
              <a:rPr lang="en-US" sz="2000" dirty="0"/>
              <a:t>profession's customs or standards  </a:t>
            </a:r>
          </a:p>
          <a:p>
            <a:pPr lvl="1">
              <a:buFont typeface="Courier New" panose="02070309020205020404" pitchFamily="49" charset="0"/>
              <a:buChar char="o"/>
            </a:pPr>
            <a:r>
              <a:rPr lang="en-US" sz="2000" dirty="0"/>
              <a:t>professional ethics</a:t>
            </a:r>
          </a:p>
          <a:p>
            <a:pPr lvl="1">
              <a:buFont typeface="Courier New" panose="02070309020205020404" pitchFamily="49" charset="0"/>
              <a:buChar char="o"/>
            </a:pPr>
            <a:r>
              <a:rPr lang="en-US" sz="2000" dirty="0"/>
              <a:t>culture and socioeconomic conditions influence ethical decisions (</a:t>
            </a:r>
            <a:r>
              <a:rPr lang="en-US" sz="2000" dirty="0" err="1"/>
              <a:t>Vanasco</a:t>
            </a:r>
            <a:r>
              <a:rPr lang="en-US" sz="2000" dirty="0"/>
              <a:t>, 1994)</a:t>
            </a:r>
          </a:p>
          <a:p>
            <a:pPr lvl="1">
              <a:buFont typeface="Courier New" panose="02070309020205020404" pitchFamily="49" charset="0"/>
              <a:buChar char="o"/>
            </a:pPr>
            <a:r>
              <a:rPr lang="en-US" sz="2000" dirty="0"/>
              <a:t>culture necessarily implies ethics, ethics do not necessarily imply culture (Hall, 1997)</a:t>
            </a:r>
            <a:endParaRPr lang="en-US" dirty="0"/>
          </a:p>
          <a:p>
            <a:pPr marL="0" indent="0">
              <a:buNone/>
            </a:pPr>
            <a:endParaRPr lang="en-US" dirty="0"/>
          </a:p>
          <a:p>
            <a:pPr>
              <a:buFont typeface="Courier New" panose="02070309020205020404" pitchFamily="49" charset="0"/>
              <a:buChar char="o"/>
            </a:pPr>
            <a:endParaRPr lang="en-P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PH" dirty="0"/>
          </a:p>
        </p:txBody>
      </p:sp>
      <p:sp>
        <p:nvSpPr>
          <p:cNvPr id="3" name="Content Placeholder 2"/>
          <p:cNvSpPr>
            <a:spLocks noGrp="1"/>
          </p:cNvSpPr>
          <p:nvPr>
            <p:ph idx="1"/>
          </p:nvPr>
        </p:nvSpPr>
        <p:spPr/>
        <p:txBody>
          <a:bodyPr>
            <a:normAutofit fontScale="42500"/>
          </a:bodyPr>
          <a:lstStyle/>
          <a:p>
            <a:endParaRPr lang="en-US" sz="2400" dirty="0"/>
          </a:p>
          <a:p>
            <a:r>
              <a:rPr lang="en-US" sz="3840" dirty="0"/>
              <a:t>Why is Code of Ethics essential to the profession?</a:t>
            </a:r>
          </a:p>
          <a:p>
            <a:pPr lvl="1">
              <a:buFont typeface="Courier New" panose="02070309020205020404" pitchFamily="49" charset="0"/>
              <a:buChar char="o"/>
            </a:pPr>
            <a:r>
              <a:rPr lang="en-US" sz="3200" dirty="0"/>
              <a:t>it will provide an ethical starting point for the professionals and for others outside the profession</a:t>
            </a:r>
          </a:p>
          <a:p>
            <a:pPr lvl="1">
              <a:buFont typeface="Courier New" panose="02070309020205020404" pitchFamily="49" charset="0"/>
              <a:buChar char="o"/>
            </a:pPr>
            <a:r>
              <a:rPr lang="en-US" sz="3200" dirty="0"/>
              <a:t>It will ensure quality in treatment of members of the profession and those the profession serves</a:t>
            </a:r>
          </a:p>
          <a:p>
            <a:pPr lvl="1">
              <a:buFont typeface="Courier New" panose="02070309020205020404" pitchFamily="49" charset="0"/>
              <a:buChar char="o"/>
            </a:pPr>
            <a:r>
              <a:rPr lang="en-US" sz="3200" dirty="0"/>
              <a:t>It will provide a framework for conducting essential information functions, instituting policies, and developing strategies for service </a:t>
            </a:r>
          </a:p>
          <a:p>
            <a:pPr marL="457200" lvl="1" indent="0">
              <a:buNone/>
            </a:pPr>
            <a:r>
              <a:rPr lang="en-US" sz="2160" dirty="0"/>
              <a:t>   </a:t>
            </a:r>
          </a:p>
          <a:p>
            <a:pPr marL="457200" lvl="1" indent="0">
              <a:buNone/>
            </a:pPr>
            <a:endParaRPr lang="en-US" sz="2160" dirty="0"/>
          </a:p>
          <a:p>
            <a:pPr marL="457200" lvl="1" indent="0">
              <a:buNone/>
            </a:pPr>
            <a:r>
              <a:rPr lang="en-US" sz="2160" dirty="0"/>
              <a:t>      </a:t>
            </a:r>
            <a:r>
              <a:rPr lang="en-US" sz="3810" dirty="0"/>
              <a:t>(Rubin, 2010, p.324).</a:t>
            </a:r>
          </a:p>
          <a:p>
            <a:pPr marL="0" indent="0">
              <a:buNone/>
            </a:pPr>
            <a:endParaRPr lang="en-US" sz="381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63984"/>
            <a:ext cx="10571998" cy="1420428"/>
          </a:xfrm>
        </p:spPr>
        <p:txBody>
          <a:bodyPr/>
          <a:lstStyle/>
          <a:p>
            <a:br>
              <a:rPr lang="en-US" dirty="0"/>
            </a:br>
            <a:br>
              <a:rPr lang="en-US" dirty="0"/>
            </a:br>
            <a:br>
              <a:rPr lang="en-US" dirty="0"/>
            </a:br>
            <a:r>
              <a:rPr lang="en-US" sz="3600" dirty="0"/>
              <a:t>History of Code of Ethics for Philippine Librarians</a:t>
            </a:r>
            <a:endParaRPr lang="en-PH" sz="3600" dirty="0"/>
          </a:p>
        </p:txBody>
      </p:sp>
      <p:sp>
        <p:nvSpPr>
          <p:cNvPr id="3" name="Content Placeholder 2"/>
          <p:cNvSpPr>
            <a:spLocks noGrp="1"/>
          </p:cNvSpPr>
          <p:nvPr>
            <p:ph idx="1"/>
          </p:nvPr>
        </p:nvSpPr>
        <p:spPr>
          <a:xfrm>
            <a:off x="818712" y="2414726"/>
            <a:ext cx="10554574" cy="3835154"/>
          </a:xfrm>
        </p:spPr>
        <p:txBody>
          <a:bodyPr>
            <a:normAutofit fontScale="92500"/>
          </a:bodyPr>
          <a:lstStyle/>
          <a:p>
            <a:r>
              <a:rPr lang="en-PH" sz="2400" dirty="0"/>
              <a:t>August   14,  1992 </a:t>
            </a:r>
          </a:p>
          <a:p>
            <a:pPr marL="0" indent="0">
              <a:buNone/>
            </a:pPr>
            <a:r>
              <a:rPr lang="en-PH" sz="2400" dirty="0"/>
              <a:t>    </a:t>
            </a:r>
            <a:r>
              <a:rPr lang="en-US" sz="2000" dirty="0"/>
              <a:t>Board for Librarians (BFL)  had approved a Code of Ethics through Resolution No. 2</a:t>
            </a:r>
          </a:p>
          <a:p>
            <a:pPr lvl="2"/>
            <a:r>
              <a:rPr lang="en-US" sz="1800" b="1" dirty="0"/>
              <a:t>Preamble</a:t>
            </a:r>
          </a:p>
          <a:p>
            <a:pPr lvl="2"/>
            <a:r>
              <a:rPr lang="en-US" sz="1800" b="1" dirty="0"/>
              <a:t>Article</a:t>
            </a:r>
            <a:r>
              <a:rPr lang="en-US" sz="1800" dirty="0"/>
              <a:t>  </a:t>
            </a:r>
            <a:r>
              <a:rPr lang="en-US" sz="1800" b="1" dirty="0"/>
              <a:t>1. Librarians with the State, Society and Public</a:t>
            </a:r>
          </a:p>
          <a:p>
            <a:pPr lvl="2"/>
            <a:r>
              <a:rPr lang="en-US" sz="1800" b="1" dirty="0"/>
              <a:t>Article  2. Librarians with Librarianship Profession</a:t>
            </a:r>
          </a:p>
          <a:p>
            <a:pPr lvl="2"/>
            <a:r>
              <a:rPr lang="en-US" sz="1800" b="1" dirty="0"/>
              <a:t>Article  3. Librarians with the Suppliers, Publishers, Dealers, etc.</a:t>
            </a:r>
          </a:p>
          <a:p>
            <a:pPr lvl="2"/>
            <a:r>
              <a:rPr lang="en-US" sz="1800" b="1" dirty="0"/>
              <a:t>Article  4. Librarians with the Clients and/or other Users of their Professional Services</a:t>
            </a:r>
          </a:p>
          <a:p>
            <a:pPr lvl="2"/>
            <a:r>
              <a:rPr lang="en-PH" sz="1800" b="1" dirty="0"/>
              <a:t>DISCIPLINARY ACTION</a:t>
            </a:r>
            <a:endParaRPr lang="en-PH" sz="1800" dirty="0"/>
          </a:p>
          <a:p>
            <a:pPr lvl="2"/>
            <a:r>
              <a:rPr lang="en-PH" sz="1800" b="1" dirty="0"/>
              <a:t>SEPARABILITY CLAUSE</a:t>
            </a:r>
            <a:endParaRPr lang="en-PH" sz="1800" dirty="0"/>
          </a:p>
          <a:p>
            <a:pPr marL="0" indent="0">
              <a:buNone/>
            </a:pPr>
            <a:endParaRPr lang="en-P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06531"/>
            <a:ext cx="10571998" cy="1961965"/>
          </a:xfrm>
        </p:spPr>
        <p:txBody>
          <a:bodyPr/>
          <a:lstStyle/>
          <a:p>
            <a:br>
              <a:rPr lang="en-US" dirty="0"/>
            </a:br>
            <a:br>
              <a:rPr lang="en-US" dirty="0"/>
            </a:br>
            <a:br>
              <a:rPr lang="en-US" dirty="0"/>
            </a:br>
            <a:br>
              <a:rPr lang="en-US" dirty="0"/>
            </a:br>
            <a:br>
              <a:rPr lang="en-US" dirty="0"/>
            </a:br>
            <a:r>
              <a:rPr lang="en-US" dirty="0"/>
              <a:t>Comparison of the Codes of Ethics</a:t>
            </a:r>
            <a:br>
              <a:rPr lang="en-US" dirty="0"/>
            </a:br>
            <a:endParaRPr lang="en-PH" dirty="0"/>
          </a:p>
        </p:txBody>
      </p:sp>
      <p:sp>
        <p:nvSpPr>
          <p:cNvPr id="3" name="Content Placeholder 2"/>
          <p:cNvSpPr>
            <a:spLocks noGrp="1"/>
          </p:cNvSpPr>
          <p:nvPr>
            <p:ph idx="1"/>
          </p:nvPr>
        </p:nvSpPr>
        <p:spPr>
          <a:xfrm>
            <a:off x="818712" y="1837678"/>
            <a:ext cx="10554574" cy="4548685"/>
          </a:xfrm>
        </p:spPr>
        <p:txBody>
          <a:bodyPr>
            <a:normAutofit/>
          </a:bodyPr>
          <a:lstStyle/>
          <a:p>
            <a:endParaRPr lang="en-PH" sz="2400" dirty="0"/>
          </a:p>
          <a:p>
            <a:r>
              <a:rPr lang="en-US" sz="2600" b="1" i="1" dirty="0"/>
              <a:t>General Information about the Codes of Ethics</a:t>
            </a:r>
            <a:endParaRPr lang="en-US" sz="2600" dirty="0"/>
          </a:p>
          <a:p>
            <a:pPr marL="0" indent="0">
              <a:buNone/>
            </a:pPr>
            <a:endParaRPr lang="en-PH" sz="2400" dirty="0"/>
          </a:p>
          <a:p>
            <a:pPr marL="914400" lvl="2" indent="0">
              <a:buNone/>
            </a:pPr>
            <a:endParaRPr lang="en-US" dirty="0"/>
          </a:p>
          <a:p>
            <a:pPr marL="914400" lvl="2" indent="0">
              <a:buNone/>
            </a:pPr>
            <a:endParaRPr lang="en-US" dirty="0"/>
          </a:p>
          <a:p>
            <a:pPr lvl="2"/>
            <a:endParaRPr lang="en-US" dirty="0"/>
          </a:p>
          <a:p>
            <a:pPr lvl="2"/>
            <a:endParaRPr lang="en-US" dirty="0"/>
          </a:p>
          <a:p>
            <a:pPr lvl="2"/>
            <a:endParaRPr lang="en-US" dirty="0"/>
          </a:p>
          <a:p>
            <a:pPr marL="0" indent="0">
              <a:buNone/>
            </a:pPr>
            <a:r>
              <a:rPr lang="en-US" dirty="0"/>
              <a:t>		</a:t>
            </a:r>
          </a:p>
          <a:p>
            <a:pPr marL="0" indent="0">
              <a:buNone/>
            </a:pPr>
            <a:r>
              <a:rPr lang="en-US" dirty="0"/>
              <a:t>		</a:t>
            </a:r>
          </a:p>
          <a:p>
            <a:endParaRPr lang="en-PH" sz="2400" dirty="0"/>
          </a:p>
          <a:p>
            <a:endParaRPr lang="en-PH" dirty="0"/>
          </a:p>
        </p:txBody>
      </p:sp>
      <p:graphicFrame>
        <p:nvGraphicFramePr>
          <p:cNvPr id="4" name="Table 3"/>
          <p:cNvGraphicFramePr>
            <a:graphicFrameLocks noGrp="1"/>
          </p:cNvGraphicFramePr>
          <p:nvPr/>
        </p:nvGraphicFramePr>
        <p:xfrm>
          <a:off x="1189608" y="2592280"/>
          <a:ext cx="10475650" cy="3969650"/>
        </p:xfrm>
        <a:graphic>
          <a:graphicData uri="http://schemas.openxmlformats.org/drawingml/2006/table">
            <a:tbl>
              <a:tblPr>
                <a:tableStyleId>{5C22544A-7EE6-4342-B048-85BDC9FD1C3A}</a:tableStyleId>
              </a:tblPr>
              <a:tblGrid>
                <a:gridCol w="3497965">
                  <a:extLst>
                    <a:ext uri="{9D8B030D-6E8A-4147-A177-3AD203B41FA5}">
                      <a16:colId xmlns:a16="http://schemas.microsoft.com/office/drawing/2014/main" val="20000"/>
                    </a:ext>
                  </a:extLst>
                </a:gridCol>
                <a:gridCol w="3561712">
                  <a:extLst>
                    <a:ext uri="{9D8B030D-6E8A-4147-A177-3AD203B41FA5}">
                      <a16:colId xmlns:a16="http://schemas.microsoft.com/office/drawing/2014/main" val="20001"/>
                    </a:ext>
                  </a:extLst>
                </a:gridCol>
                <a:gridCol w="3415973">
                  <a:extLst>
                    <a:ext uri="{9D8B030D-6E8A-4147-A177-3AD203B41FA5}">
                      <a16:colId xmlns:a16="http://schemas.microsoft.com/office/drawing/2014/main" val="20002"/>
                    </a:ext>
                  </a:extLst>
                </a:gridCol>
              </a:tblGrid>
              <a:tr h="326720">
                <a:tc>
                  <a:txBody>
                    <a:bodyPr/>
                    <a:lstStyle/>
                    <a:p>
                      <a:pPr marL="0" marR="0" algn="ctr">
                        <a:spcBef>
                          <a:spcPts val="0"/>
                        </a:spcBef>
                        <a:spcAft>
                          <a:spcPts val="0"/>
                        </a:spcAft>
                      </a:pPr>
                      <a:r>
                        <a:rPr lang="en-PH" sz="1400" b="1" dirty="0">
                          <a:effectLst/>
                        </a:rPr>
                        <a:t>Philippines</a:t>
                      </a:r>
                      <a:endParaRPr lang="en-PH"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1400" b="1" dirty="0">
                          <a:effectLst/>
                        </a:rPr>
                        <a:t>Indonesia</a:t>
                      </a:r>
                      <a:endParaRPr lang="en-PH"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1400" b="1" dirty="0">
                          <a:effectLst/>
                        </a:rPr>
                        <a:t>Malaysia</a:t>
                      </a:r>
                      <a:endParaRPr lang="en-PH" sz="14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0"/>
                  </a:ext>
                </a:extLst>
              </a:tr>
              <a:tr h="3642930">
                <a:tc>
                  <a:txBody>
                    <a:bodyPr/>
                    <a:lstStyle/>
                    <a:p>
                      <a:pPr marL="0" marR="0" algn="l">
                        <a:spcBef>
                          <a:spcPts val="0"/>
                        </a:spcBef>
                        <a:spcAft>
                          <a:spcPts val="0"/>
                        </a:spcAft>
                      </a:pPr>
                      <a:r>
                        <a:rPr lang="en-US" sz="1400" b="1" dirty="0">
                          <a:effectLst/>
                        </a:rPr>
                        <a:t>Broad in scope, it defined librarians’ ethical behavior/role</a:t>
                      </a:r>
                    </a:p>
                    <a:p>
                      <a:pPr marL="342900" marR="0" lvl="0" indent="-342900" algn="l">
                        <a:spcBef>
                          <a:spcPts val="0"/>
                        </a:spcBef>
                        <a:spcAft>
                          <a:spcPts val="0"/>
                        </a:spcAft>
                        <a:buFont typeface="Wingdings" panose="05000000000000000000" pitchFamily="2" charset="2"/>
                        <a:buChar char=""/>
                      </a:pPr>
                      <a:r>
                        <a:rPr lang="en-US" sz="1400" dirty="0">
                          <a:effectLst/>
                        </a:rPr>
                        <a:t>with the state, society and public; (with 4 sub articles)</a:t>
                      </a:r>
                    </a:p>
                    <a:p>
                      <a:pPr marL="342900" marR="0" lvl="0" indent="-342900" algn="l">
                        <a:spcBef>
                          <a:spcPts val="0"/>
                        </a:spcBef>
                        <a:spcAft>
                          <a:spcPts val="0"/>
                        </a:spcAft>
                        <a:buFont typeface="Wingdings" panose="05000000000000000000" pitchFamily="2" charset="2"/>
                        <a:buChar char=""/>
                      </a:pPr>
                      <a:r>
                        <a:rPr lang="en-US" sz="1400" dirty="0">
                          <a:effectLst/>
                        </a:rPr>
                        <a:t>with the librarianship profession; (with 11 sub articles)</a:t>
                      </a:r>
                    </a:p>
                    <a:p>
                      <a:pPr marL="342900" marR="0" lvl="0" indent="-342900" algn="l">
                        <a:spcBef>
                          <a:spcPts val="0"/>
                        </a:spcBef>
                        <a:spcAft>
                          <a:spcPts val="0"/>
                        </a:spcAft>
                        <a:buFont typeface="Wingdings" panose="05000000000000000000" pitchFamily="2" charset="2"/>
                        <a:buChar char=""/>
                      </a:pPr>
                      <a:r>
                        <a:rPr lang="en-US" sz="1400" dirty="0">
                          <a:effectLst/>
                        </a:rPr>
                        <a:t>with the suppliers, publishers, dealers, etc.; (with 3 sub articles)</a:t>
                      </a:r>
                    </a:p>
                    <a:p>
                      <a:pPr marL="342900" marR="0" lvl="0" indent="-342900" algn="l">
                        <a:spcBef>
                          <a:spcPts val="0"/>
                        </a:spcBef>
                        <a:spcAft>
                          <a:spcPts val="0"/>
                        </a:spcAft>
                        <a:buFont typeface="Wingdings" panose="05000000000000000000" pitchFamily="2" charset="2"/>
                        <a:buChar char=""/>
                      </a:pPr>
                      <a:r>
                        <a:rPr lang="en-US" sz="1400" dirty="0">
                          <a:effectLst/>
                        </a:rPr>
                        <a:t>and with the clients and/or other users of their professional services (with 4 sub articles)</a:t>
                      </a:r>
                    </a:p>
                    <a:p>
                      <a:pPr marL="342900" marR="0" lvl="0" indent="-342900" algn="l">
                        <a:spcBef>
                          <a:spcPts val="0"/>
                        </a:spcBef>
                        <a:spcAft>
                          <a:spcPts val="0"/>
                        </a:spcAft>
                        <a:buFont typeface="Wingdings" panose="05000000000000000000" pitchFamily="2" charset="2"/>
                        <a:buChar char=""/>
                      </a:pPr>
                      <a:r>
                        <a:rPr lang="en-US" sz="1400" dirty="0">
                          <a:effectLst/>
                        </a:rPr>
                        <a:t>Disciplinary Action</a:t>
                      </a:r>
                    </a:p>
                    <a:p>
                      <a:pPr marL="342900" marR="0" lvl="0" indent="-342900" algn="l">
                        <a:spcBef>
                          <a:spcPts val="0"/>
                        </a:spcBef>
                        <a:spcAft>
                          <a:spcPts val="0"/>
                        </a:spcAft>
                        <a:buFont typeface="Wingdings" panose="05000000000000000000" pitchFamily="2" charset="2"/>
                        <a:buChar char=""/>
                      </a:pPr>
                      <a:r>
                        <a:rPr lang="en-US" sz="1400" dirty="0">
                          <a:effectLst/>
                        </a:rPr>
                        <a:t>Separability Clause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1400" b="1" dirty="0">
                          <a:effectLst/>
                        </a:rPr>
                        <a:t>Broad in scope</a:t>
                      </a:r>
                    </a:p>
                    <a:p>
                      <a:pPr marR="0" lvl="0" indent="0" algn="l">
                        <a:spcBef>
                          <a:spcPts val="0"/>
                        </a:spcBef>
                        <a:spcAft>
                          <a:spcPts val="0"/>
                        </a:spcAft>
                        <a:buFont typeface="Wingdings" panose="05000000000000000000" pitchFamily="2" charset="2"/>
                        <a:buNone/>
                      </a:pPr>
                      <a:r>
                        <a:rPr lang="en-US" sz="1400" dirty="0">
                          <a:effectLst/>
                        </a:rPr>
                        <a:t>3 chapters </a:t>
                      </a:r>
                    </a:p>
                    <a:p>
                      <a:pPr marL="342900" marR="0" lvl="0" indent="-342900" algn="l">
                        <a:spcBef>
                          <a:spcPts val="0"/>
                        </a:spcBef>
                        <a:spcAft>
                          <a:spcPts val="0"/>
                        </a:spcAft>
                        <a:buFont typeface="Wingdings" panose="05000000000000000000" pitchFamily="2" charset="2"/>
                        <a:buChar char=""/>
                      </a:pPr>
                      <a:r>
                        <a:rPr lang="en-US" sz="1400" dirty="0">
                          <a:effectLst/>
                        </a:rPr>
                        <a:t>Chapter I  Definition of Librarian</a:t>
                      </a:r>
                    </a:p>
                    <a:p>
                      <a:pPr marL="342900" marR="0" lvl="0" indent="-342900" algn="l">
                        <a:spcBef>
                          <a:spcPts val="0"/>
                        </a:spcBef>
                        <a:spcAft>
                          <a:spcPts val="0"/>
                        </a:spcAft>
                        <a:buFont typeface="Wingdings" panose="05000000000000000000" pitchFamily="2" charset="2"/>
                        <a:buChar char=""/>
                      </a:pPr>
                      <a:r>
                        <a:rPr lang="en-US" sz="1400" dirty="0">
                          <a:effectLst/>
                        </a:rPr>
                        <a:t>Chapter II  Common duties (with 5 statements)</a:t>
                      </a:r>
                    </a:p>
                    <a:p>
                      <a:pPr marL="342900" marR="0" lvl="0" indent="-342900" algn="l">
                        <a:spcBef>
                          <a:spcPts val="0"/>
                        </a:spcBef>
                        <a:spcAft>
                          <a:spcPts val="0"/>
                        </a:spcAft>
                        <a:buFont typeface="Wingdings" panose="05000000000000000000" pitchFamily="2" charset="2"/>
                        <a:buChar char=""/>
                      </a:pPr>
                      <a:r>
                        <a:rPr lang="en-US" sz="1400" dirty="0">
                          <a:effectLst/>
                        </a:rPr>
                        <a:t>Chapter III  Duties to the organization and profession (with 3 statements)</a:t>
                      </a:r>
                    </a:p>
                    <a:p>
                      <a:pPr marL="342900" marR="0" lvl="0" indent="-342900" algn="l">
                        <a:spcBef>
                          <a:spcPts val="0"/>
                        </a:spcBef>
                        <a:spcAft>
                          <a:spcPts val="0"/>
                        </a:spcAft>
                        <a:buFont typeface="Wingdings" panose="05000000000000000000" pitchFamily="2" charset="2"/>
                        <a:buChar char=""/>
                      </a:pPr>
                      <a:r>
                        <a:rPr lang="en-US" sz="1400" dirty="0">
                          <a:effectLst/>
                        </a:rPr>
                        <a:t>No Disciplinary Action</a:t>
                      </a:r>
                    </a:p>
                    <a:p>
                      <a:pPr marL="342900" marR="0" lvl="0" indent="-342900" algn="l">
                        <a:spcBef>
                          <a:spcPts val="0"/>
                        </a:spcBef>
                        <a:spcAft>
                          <a:spcPts val="0"/>
                        </a:spcAft>
                        <a:buFont typeface="Wingdings" panose="05000000000000000000" pitchFamily="2" charset="2"/>
                        <a:buChar char=""/>
                      </a:pPr>
                      <a:r>
                        <a:rPr lang="en-US" sz="1400" dirty="0">
                          <a:effectLst/>
                        </a:rPr>
                        <a:t>No Separability Clause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1400" dirty="0">
                          <a:effectLst/>
                        </a:rPr>
                        <a:t>Composed of eight (8) statements</a:t>
                      </a:r>
                    </a:p>
                    <a:p>
                      <a:pPr marL="342900" marR="0" lvl="0" indent="-342900" algn="l">
                        <a:spcBef>
                          <a:spcPts val="0"/>
                        </a:spcBef>
                        <a:spcAft>
                          <a:spcPts val="0"/>
                        </a:spcAft>
                        <a:buFont typeface="Wingdings" panose="05000000000000000000" pitchFamily="2" charset="2"/>
                        <a:buChar char=""/>
                      </a:pPr>
                      <a:r>
                        <a:rPr lang="en-US" sz="1400" dirty="0">
                          <a:effectLst/>
                        </a:rPr>
                        <a:t>No Disciplinary Action</a:t>
                      </a:r>
                    </a:p>
                    <a:p>
                      <a:pPr marL="342900" marR="0" lvl="0" indent="-342900" algn="l">
                        <a:spcBef>
                          <a:spcPts val="0"/>
                        </a:spcBef>
                        <a:spcAft>
                          <a:spcPts val="0"/>
                        </a:spcAft>
                        <a:buFont typeface="Wingdings" panose="05000000000000000000" pitchFamily="2" charset="2"/>
                        <a:buChar char=""/>
                      </a:pPr>
                      <a:r>
                        <a:rPr lang="en-US" sz="1400" dirty="0">
                          <a:effectLst/>
                        </a:rPr>
                        <a:t>No Separability Clause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Findings</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106533"/>
            <a:ext cx="10571998" cy="1953086"/>
          </a:xfrm>
        </p:spPr>
        <p:txBody>
          <a:bodyPr/>
          <a:lstStyle/>
          <a:p>
            <a:br>
              <a:rPr lang="en-US" altLang="en-US" b="0" dirty="0">
                <a:solidFill>
                  <a:schemeClr val="tx1"/>
                </a:solidFill>
                <a:latin typeface="Arial" panose="020B0604020202020204" pitchFamily="34" charset="0"/>
                <a:ea typeface="SimSun" panose="02010600030101010101" pitchFamily="2" charset="-122"/>
                <a:cs typeface="Arial" panose="020B0604020202020204" pitchFamily="34" charset="0"/>
              </a:rPr>
            </a:br>
            <a:r>
              <a:rPr lang="en-US" altLang="en-US" dirty="0">
                <a:solidFill>
                  <a:schemeClr val="tx1"/>
                </a:solidFill>
                <a:latin typeface="Century Gothic" panose="020B0502020202020204" charset="0"/>
                <a:ea typeface="SimSun" panose="02010600030101010101" pitchFamily="2" charset="-122"/>
                <a:cs typeface="Century Gothic" panose="020B0502020202020204" charset="0"/>
              </a:rPr>
              <a:t>Purposes of Formulating the Code of Ethics for Librarians</a:t>
            </a:r>
            <a:r>
              <a:rPr lang="en-US" altLang="en-US" b="0" dirty="0">
                <a:solidFill>
                  <a:schemeClr val="tx1"/>
                </a:solidFill>
                <a:latin typeface="Calibri" panose="020F0502020204030204" pitchFamily="34" charset="0"/>
                <a:ea typeface="SimSun" panose="02010600030101010101" pitchFamily="2" charset="-122"/>
                <a:cs typeface="Times New Roman" panose="02020603050405020304" pitchFamily="18" charset="0"/>
              </a:rPr>
              <a:t> </a:t>
            </a:r>
            <a:br>
              <a:rPr lang="en-US" altLang="en-US" b="0" dirty="0">
                <a:solidFill>
                  <a:schemeClr val="tx1"/>
                </a:solidFill>
              </a:rPr>
            </a:br>
            <a:endParaRPr lang="en-PH" dirty="0"/>
          </a:p>
        </p:txBody>
      </p:sp>
      <p:graphicFrame>
        <p:nvGraphicFramePr>
          <p:cNvPr id="4" name="Content Placeholder 3"/>
          <p:cNvGraphicFramePr>
            <a:graphicFrameLocks noGrp="1"/>
          </p:cNvGraphicFramePr>
          <p:nvPr>
            <p:ph idx="1"/>
          </p:nvPr>
        </p:nvGraphicFramePr>
        <p:xfrm>
          <a:off x="809999" y="2166151"/>
          <a:ext cx="10571998" cy="4208016"/>
        </p:xfrm>
        <a:graphic>
          <a:graphicData uri="http://schemas.openxmlformats.org/drawingml/2006/table">
            <a:tbl>
              <a:tblPr>
                <a:tableStyleId>{5C22544A-7EE6-4342-B048-85BDC9FD1C3A}</a:tableStyleId>
              </a:tblPr>
              <a:tblGrid>
                <a:gridCol w="3523172">
                  <a:extLst>
                    <a:ext uri="{9D8B030D-6E8A-4147-A177-3AD203B41FA5}">
                      <a16:colId xmlns:a16="http://schemas.microsoft.com/office/drawing/2014/main" val="20000"/>
                    </a:ext>
                  </a:extLst>
                </a:gridCol>
                <a:gridCol w="3524413">
                  <a:extLst>
                    <a:ext uri="{9D8B030D-6E8A-4147-A177-3AD203B41FA5}">
                      <a16:colId xmlns:a16="http://schemas.microsoft.com/office/drawing/2014/main" val="20001"/>
                    </a:ext>
                  </a:extLst>
                </a:gridCol>
                <a:gridCol w="3524413">
                  <a:extLst>
                    <a:ext uri="{9D8B030D-6E8A-4147-A177-3AD203B41FA5}">
                      <a16:colId xmlns:a16="http://schemas.microsoft.com/office/drawing/2014/main" val="20002"/>
                    </a:ext>
                  </a:extLst>
                </a:gridCol>
              </a:tblGrid>
              <a:tr h="530422">
                <a:tc>
                  <a:txBody>
                    <a:bodyPr/>
                    <a:lstStyle/>
                    <a:p>
                      <a:pPr marL="0" marR="0" algn="ctr">
                        <a:spcBef>
                          <a:spcPts val="0"/>
                        </a:spcBef>
                        <a:spcAft>
                          <a:spcPts val="0"/>
                        </a:spcAft>
                      </a:pPr>
                      <a:r>
                        <a:rPr lang="en-PH" sz="2400" dirty="0">
                          <a:effectLst/>
                        </a:rPr>
                        <a:t>Philippines</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Indonesia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Malaysia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0"/>
                  </a:ext>
                </a:extLst>
              </a:tr>
              <a:tr h="3677594">
                <a:tc>
                  <a:txBody>
                    <a:bodyPr/>
                    <a:lstStyle/>
                    <a:p>
                      <a:pPr marL="0" marR="0" algn="l">
                        <a:spcBef>
                          <a:spcPts val="0"/>
                        </a:spcBef>
                        <a:spcAft>
                          <a:spcPts val="0"/>
                        </a:spcAft>
                      </a:pPr>
                      <a:r>
                        <a:rPr lang="en-US" sz="2000" dirty="0">
                          <a:effectLst/>
                        </a:rPr>
                        <a:t>To be able to define Filipino librarians’</a:t>
                      </a:r>
                      <a:r>
                        <a:rPr lang="en-US" sz="1100" dirty="0">
                          <a:effectLst/>
                        </a:rPr>
                        <a:t> </a:t>
                      </a:r>
                      <a:r>
                        <a:rPr lang="en-US" sz="1800" dirty="0">
                          <a:effectLst/>
                        </a:rPr>
                        <a:t>ethical behavior/role with  </a:t>
                      </a:r>
                    </a:p>
                    <a:p>
                      <a:pPr marL="342900" marR="0" lvl="0" indent="-342900" algn="l">
                        <a:spcBef>
                          <a:spcPts val="0"/>
                        </a:spcBef>
                        <a:spcAft>
                          <a:spcPts val="0"/>
                        </a:spcAft>
                        <a:buFont typeface="Wingdings" panose="05000000000000000000" pitchFamily="2" charset="2"/>
                        <a:buChar char=""/>
                      </a:pPr>
                      <a:r>
                        <a:rPr lang="en-US" sz="1800" dirty="0">
                          <a:effectLst/>
                        </a:rPr>
                        <a:t>the state, society and public;  </a:t>
                      </a:r>
                    </a:p>
                    <a:p>
                      <a:pPr marL="342900" marR="0" lvl="0" indent="-342900" algn="l">
                        <a:spcBef>
                          <a:spcPts val="0"/>
                        </a:spcBef>
                        <a:spcAft>
                          <a:spcPts val="0"/>
                        </a:spcAft>
                        <a:buFont typeface="Wingdings" panose="05000000000000000000" pitchFamily="2" charset="2"/>
                        <a:buChar char=""/>
                      </a:pPr>
                      <a:r>
                        <a:rPr lang="en-US" sz="1800" dirty="0">
                          <a:effectLst/>
                        </a:rPr>
                        <a:t>the librarianship profession; </a:t>
                      </a:r>
                    </a:p>
                    <a:p>
                      <a:pPr marL="342900" marR="0" lvl="0" indent="-342900" algn="l">
                        <a:spcBef>
                          <a:spcPts val="0"/>
                        </a:spcBef>
                        <a:spcAft>
                          <a:spcPts val="0"/>
                        </a:spcAft>
                        <a:buFont typeface="Wingdings" panose="05000000000000000000" pitchFamily="2" charset="2"/>
                        <a:buChar char=""/>
                      </a:pPr>
                      <a:r>
                        <a:rPr lang="en-US" sz="1800" dirty="0">
                          <a:effectLst/>
                        </a:rPr>
                        <a:t>the suppliers, publishers, dealers, etc.; </a:t>
                      </a:r>
                    </a:p>
                    <a:p>
                      <a:pPr marL="342900" marR="0" lvl="0" indent="-342900" algn="l">
                        <a:spcBef>
                          <a:spcPts val="0"/>
                        </a:spcBef>
                        <a:spcAft>
                          <a:spcPts val="0"/>
                        </a:spcAft>
                        <a:buFont typeface="Wingdings" panose="05000000000000000000" pitchFamily="2" charset="2"/>
                        <a:buChar char=""/>
                      </a:pPr>
                      <a:r>
                        <a:rPr lang="en-US" sz="1800" dirty="0">
                          <a:effectLst/>
                        </a:rPr>
                        <a:t>the clients and/or other users of their professional services</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1800" dirty="0">
                          <a:effectLst/>
                        </a:rPr>
                        <a:t>The Association of Indonesian Librarians, </a:t>
                      </a:r>
                      <a:r>
                        <a:rPr lang="en-US" sz="1800" dirty="0" err="1">
                          <a:effectLst/>
                        </a:rPr>
                        <a:t>Ikatan</a:t>
                      </a:r>
                      <a:r>
                        <a:rPr lang="en-US" sz="1800" dirty="0">
                          <a:effectLst/>
                        </a:rPr>
                        <a:t> </a:t>
                      </a:r>
                      <a:r>
                        <a:rPr lang="en-US" sz="1800" dirty="0" err="1">
                          <a:effectLst/>
                        </a:rPr>
                        <a:t>Pustakawan</a:t>
                      </a:r>
                      <a:r>
                        <a:rPr lang="en-US" sz="1800" dirty="0">
                          <a:effectLst/>
                        </a:rPr>
                        <a:t> Indonesia  states the code of ethics for librarians in awareness of their existence and of their role in the society</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1800" dirty="0">
                          <a:effectLst/>
                        </a:rPr>
                        <a:t>A written code of ethics was formulated by Library Association of Malaysia to guide the professional conduct to enhance the professional image of librarians in Malaysia.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71021"/>
            <a:ext cx="10571998" cy="2317071"/>
          </a:xfrm>
        </p:spPr>
        <p:txBody>
          <a:bodyPr/>
          <a:lstStyle/>
          <a:p>
            <a:r>
              <a:rPr lang="en-US" dirty="0"/>
              <a:t>To what extent these codes educate and guide the new professionals?</a:t>
            </a:r>
            <a:br>
              <a:rPr lang="en-US" dirty="0"/>
            </a:br>
            <a:endParaRPr lang="en-PH" dirty="0"/>
          </a:p>
        </p:txBody>
      </p:sp>
      <p:graphicFrame>
        <p:nvGraphicFramePr>
          <p:cNvPr id="4" name="Content Placeholder 3"/>
          <p:cNvGraphicFramePr>
            <a:graphicFrameLocks noGrp="1"/>
          </p:cNvGraphicFramePr>
          <p:nvPr>
            <p:ph idx="1"/>
          </p:nvPr>
        </p:nvGraphicFramePr>
        <p:xfrm>
          <a:off x="941033" y="2299317"/>
          <a:ext cx="10360025" cy="2610485"/>
        </p:xfrm>
        <a:graphic>
          <a:graphicData uri="http://schemas.openxmlformats.org/drawingml/2006/table">
            <a:tbl>
              <a:tblPr>
                <a:tableStyleId>{5C22544A-7EE6-4342-B048-85BDC9FD1C3A}</a:tableStyleId>
              </a:tblPr>
              <a:tblGrid>
                <a:gridCol w="3452604">
                  <a:extLst>
                    <a:ext uri="{9D8B030D-6E8A-4147-A177-3AD203B41FA5}">
                      <a16:colId xmlns:a16="http://schemas.microsoft.com/office/drawing/2014/main" val="20000"/>
                    </a:ext>
                  </a:extLst>
                </a:gridCol>
                <a:gridCol w="3453819">
                  <a:extLst>
                    <a:ext uri="{9D8B030D-6E8A-4147-A177-3AD203B41FA5}">
                      <a16:colId xmlns:a16="http://schemas.microsoft.com/office/drawing/2014/main" val="20001"/>
                    </a:ext>
                  </a:extLst>
                </a:gridCol>
                <a:gridCol w="3453819">
                  <a:extLst>
                    <a:ext uri="{9D8B030D-6E8A-4147-A177-3AD203B41FA5}">
                      <a16:colId xmlns:a16="http://schemas.microsoft.com/office/drawing/2014/main" val="20002"/>
                    </a:ext>
                  </a:extLst>
                </a:gridCol>
              </a:tblGrid>
              <a:tr h="489585">
                <a:tc>
                  <a:txBody>
                    <a:bodyPr/>
                    <a:lstStyle/>
                    <a:p>
                      <a:pPr marL="0" marR="0" algn="ctr">
                        <a:spcBef>
                          <a:spcPts val="0"/>
                        </a:spcBef>
                        <a:spcAft>
                          <a:spcPts val="0"/>
                        </a:spcAft>
                      </a:pPr>
                      <a:r>
                        <a:rPr lang="en-PH" sz="2400" dirty="0">
                          <a:effectLst/>
                        </a:rPr>
                        <a:t>Philippines</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Indonesia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ctr">
                        <a:spcBef>
                          <a:spcPts val="0"/>
                        </a:spcBef>
                        <a:spcAft>
                          <a:spcPts val="0"/>
                        </a:spcAft>
                      </a:pPr>
                      <a:r>
                        <a:rPr lang="en-PH" sz="2400" dirty="0">
                          <a:effectLst/>
                        </a:rPr>
                        <a:t>Malaysia</a:t>
                      </a:r>
                      <a:endParaRPr lang="en-PH" sz="2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0"/>
                  </a:ext>
                </a:extLst>
              </a:tr>
              <a:tr h="2120653">
                <a:tc>
                  <a:txBody>
                    <a:bodyPr/>
                    <a:lstStyle/>
                    <a:p>
                      <a:pPr marL="0" marR="0" algn="l">
                        <a:spcBef>
                          <a:spcPts val="0"/>
                        </a:spcBef>
                        <a:spcAft>
                          <a:spcPts val="0"/>
                        </a:spcAft>
                      </a:pPr>
                      <a:r>
                        <a:rPr lang="en-US" sz="2000" dirty="0">
                          <a:effectLst/>
                        </a:rPr>
                        <a:t>Category  </a:t>
                      </a:r>
                    </a:p>
                    <a:p>
                      <a:pPr marL="342900" marR="0" lvl="0" indent="-342900" algn="l">
                        <a:spcBef>
                          <a:spcPts val="0"/>
                        </a:spcBef>
                        <a:spcAft>
                          <a:spcPts val="0"/>
                        </a:spcAft>
                        <a:buFont typeface="Wingdings" panose="05000000000000000000" pitchFamily="2" charset="2"/>
                        <a:buChar char=""/>
                      </a:pPr>
                      <a:r>
                        <a:rPr lang="en-US" sz="2000" dirty="0">
                          <a:effectLst/>
                        </a:rPr>
                        <a:t>Ethical behavior of librarians with librarianship profession</a:t>
                      </a:r>
                    </a:p>
                    <a:p>
                      <a:pPr marL="317500" marR="0" indent="-317500" algn="l">
                        <a:spcBef>
                          <a:spcPts val="0"/>
                        </a:spcBef>
                        <a:spcAft>
                          <a:spcPts val="0"/>
                        </a:spcAft>
                      </a:pPr>
                      <a:r>
                        <a:rPr lang="en-US" sz="2000" dirty="0">
                          <a:effectLst/>
                        </a:rPr>
                        <a:t>     - has eleven (11) statements</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2000" dirty="0">
                          <a:effectLst/>
                        </a:rPr>
                        <a:t>Category  </a:t>
                      </a:r>
                    </a:p>
                    <a:p>
                      <a:pPr marL="342900" marR="0" lvl="0" indent="-342900" algn="l">
                        <a:spcBef>
                          <a:spcPts val="0"/>
                        </a:spcBef>
                        <a:spcAft>
                          <a:spcPts val="0"/>
                        </a:spcAft>
                        <a:buFont typeface="Wingdings" panose="05000000000000000000" pitchFamily="2" charset="2"/>
                        <a:buChar char=""/>
                      </a:pPr>
                      <a:r>
                        <a:rPr lang="en-US" sz="2000" dirty="0">
                          <a:effectLst/>
                        </a:rPr>
                        <a:t>Ethical behavior of librarians with librarianship profession</a:t>
                      </a:r>
                    </a:p>
                    <a:p>
                      <a:pPr marL="317500" marR="0" indent="-317500" algn="l">
                        <a:spcBef>
                          <a:spcPts val="0"/>
                        </a:spcBef>
                        <a:spcAft>
                          <a:spcPts val="0"/>
                        </a:spcAft>
                      </a:pPr>
                      <a:r>
                        <a:rPr lang="en-US" sz="2000" dirty="0">
                          <a:effectLst/>
                        </a:rPr>
                        <a:t>     - has three (3) sub-statements</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tc>
                  <a:txBody>
                    <a:bodyPr/>
                    <a:lstStyle/>
                    <a:p>
                      <a:pPr marL="0" marR="0" algn="l">
                        <a:spcBef>
                          <a:spcPts val="0"/>
                        </a:spcBef>
                        <a:spcAft>
                          <a:spcPts val="0"/>
                        </a:spcAft>
                      </a:pPr>
                      <a:r>
                        <a:rPr lang="en-US" sz="2000" dirty="0">
                          <a:effectLst/>
                        </a:rPr>
                        <a:t>Category  </a:t>
                      </a:r>
                    </a:p>
                    <a:p>
                      <a:pPr marL="342900" marR="0" lvl="0" indent="-342900" algn="l">
                        <a:spcBef>
                          <a:spcPts val="0"/>
                        </a:spcBef>
                        <a:spcAft>
                          <a:spcPts val="0"/>
                        </a:spcAft>
                        <a:buFont typeface="Wingdings" panose="05000000000000000000" pitchFamily="2" charset="2"/>
                        <a:buChar char=""/>
                      </a:pPr>
                      <a:r>
                        <a:rPr lang="en-US" sz="2000" dirty="0">
                          <a:effectLst/>
                        </a:rPr>
                        <a:t>Ethical behavior of librarians with librarianship profession</a:t>
                      </a:r>
                    </a:p>
                    <a:p>
                      <a:pPr marL="0" marR="0" algn="l">
                        <a:spcBef>
                          <a:spcPts val="0"/>
                        </a:spcBef>
                        <a:spcAft>
                          <a:spcPts val="0"/>
                        </a:spcAft>
                      </a:pPr>
                      <a:r>
                        <a:rPr lang="en-US" sz="2000" dirty="0">
                          <a:effectLst/>
                        </a:rPr>
                        <a:t>     - has two (2) statements</a:t>
                      </a:r>
                      <a:endParaRPr lang="en-US" sz="20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a:tc>
                <a:extLst>
                  <a:ext uri="{0D108BD9-81ED-4DB2-BD59-A6C34878D82A}">
                    <a16:rowId xmlns:a16="http://schemas.microsoft.com/office/drawing/2014/main" val="10001"/>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TotalTime>
  <Words>1196</Words>
  <Application>Microsoft Office PowerPoint</Application>
  <PresentationFormat>Widescreen</PresentationFormat>
  <Paragraphs>141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Courier New</vt:lpstr>
      <vt:lpstr>Wingdings</vt:lpstr>
      <vt:lpstr>Wingdings 2</vt:lpstr>
      <vt:lpstr>Quotable</vt:lpstr>
      <vt:lpstr>Code of Ethics for Librarians: A Comparative Study of Philippines, Indonesia and Malaysia</vt:lpstr>
      <vt:lpstr>Outline</vt:lpstr>
      <vt:lpstr>Introduction</vt:lpstr>
      <vt:lpstr>PowerPoint Presentation</vt:lpstr>
      <vt:lpstr>   History of Code of Ethics for Philippine Librarians</vt:lpstr>
      <vt:lpstr>     Comparison of the Codes of Ethics </vt:lpstr>
      <vt:lpstr>Findings</vt:lpstr>
      <vt:lpstr> Purposes of Formulating the Code of Ethics for Librarians  </vt:lpstr>
      <vt:lpstr>To what extent these codes educate and guide the new professionals? </vt:lpstr>
      <vt:lpstr>Areas/fields covered by the Codes of Ethics</vt:lpstr>
      <vt:lpstr>  Type/s of ethical problems not addressed  by the Codes</vt:lpstr>
      <vt:lpstr>Conclusion</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Ethics for Librarians: A Comparative Study of Philippines, Indonesia and Malaysia</dc:title>
  <dc:creator>Nimfa Javier</dc:creator>
  <cp:lastModifiedBy>HP</cp:lastModifiedBy>
  <cp:revision>20</cp:revision>
  <dcterms:created xsi:type="dcterms:W3CDTF">2021-09-01T09:10:00Z</dcterms:created>
  <dcterms:modified xsi:type="dcterms:W3CDTF">2021-09-03T03:04:06Z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9E83754083B34393BF5E6E6A053F901B</vt:lpwstr>
  </property>
  <property fmtid="{D5CDD505-2E9C-101B-9397-08002B2CF9AE}" pid="3" name="KSOProductBuildVer">
    <vt:lpwstr>1033-11.2.0.10265</vt:lpwstr>
  </property>
</Properties>
</file>